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9" r:id="rId3"/>
    <p:sldId id="259" r:id="rId4"/>
    <p:sldId id="271" r:id="rId5"/>
    <p:sldId id="272" r:id="rId6"/>
    <p:sldId id="273" r:id="rId7"/>
    <p:sldId id="274" r:id="rId8"/>
    <p:sldId id="275" r:id="rId9"/>
    <p:sldId id="276" r:id="rId10"/>
    <p:sldId id="278" r:id="rId11"/>
    <p:sldId id="295" r:id="rId12"/>
    <p:sldId id="296" r:id="rId13"/>
    <p:sldId id="279" r:id="rId14"/>
    <p:sldId id="280" r:id="rId15"/>
    <p:sldId id="281" r:id="rId16"/>
    <p:sldId id="270" r:id="rId17"/>
    <p:sldId id="285" r:id="rId18"/>
    <p:sldId id="283" r:id="rId19"/>
    <p:sldId id="284" r:id="rId20"/>
    <p:sldId id="286" r:id="rId21"/>
    <p:sldId id="287" r:id="rId22"/>
    <p:sldId id="288" r:id="rId23"/>
    <p:sldId id="289" r:id="rId24"/>
    <p:sldId id="290" r:id="rId25"/>
    <p:sldId id="297" r:id="rId26"/>
    <p:sldId id="298" r:id="rId27"/>
    <p:sldId id="299" r:id="rId28"/>
    <p:sldId id="302" r:id="rId29"/>
    <p:sldId id="303" r:id="rId30"/>
    <p:sldId id="301" r:id="rId31"/>
    <p:sldId id="291" r:id="rId32"/>
    <p:sldId id="292" r:id="rId33"/>
    <p:sldId id="293" r:id="rId34"/>
    <p:sldId id="304" r:id="rId35"/>
    <p:sldId id="305" r:id="rId36"/>
    <p:sldId id="262" r:id="rId3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6A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3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94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457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191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843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4172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627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61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500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171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731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57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B95F1-46D4-4779-9CFE-D82403C77FB6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39853-FA27-4F9F-B2AD-6D72096392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108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rgbClr val="066AB5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액자 12"/>
          <p:cNvSpPr/>
          <p:nvPr/>
        </p:nvSpPr>
        <p:spPr>
          <a:xfrm>
            <a:off x="2461726" y="2551922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89854" y="2921168"/>
            <a:ext cx="67553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tx2"/>
                </a:solidFill>
              </a:rPr>
              <a:t>08  </a:t>
            </a:r>
            <a:r>
              <a:rPr lang="ko-KR" altLang="en-US" sz="6000" b="1" dirty="0">
                <a:solidFill>
                  <a:schemeClr val="tx2"/>
                </a:solidFill>
              </a:rPr>
              <a:t>리스트와 </a:t>
            </a:r>
            <a:r>
              <a:rPr lang="ko-KR" altLang="en-US" sz="6000" b="1" dirty="0" err="1">
                <a:solidFill>
                  <a:schemeClr val="tx2"/>
                </a:solidFill>
              </a:rPr>
              <a:t>튜플</a:t>
            </a:r>
            <a:endParaRPr lang="ko-KR" altLang="en-US" sz="6000" b="1" dirty="0">
              <a:solidFill>
                <a:schemeClr val="tx2"/>
              </a:solidFill>
            </a:endParaRPr>
          </a:p>
        </p:txBody>
      </p:sp>
      <p:sp>
        <p:nvSpPr>
          <p:cNvPr id="14" name="액자 13"/>
          <p:cNvSpPr/>
          <p:nvPr/>
        </p:nvSpPr>
        <p:spPr>
          <a:xfrm>
            <a:off x="2134377" y="2191138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413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다중 리스트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ko-KR" altLang="en-US" sz="3200" b="1" dirty="0" err="1">
                <a:solidFill>
                  <a:schemeClr val="tx2"/>
                </a:solidFill>
              </a:rPr>
              <a:t>컴프리헨션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FC296CE-5D9A-8A61-8950-5EE8E676F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80074"/>
            <a:ext cx="6588571" cy="290606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5EA8081-A41C-E3BB-FB94-99590529D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37" y="3845164"/>
            <a:ext cx="6588570" cy="28262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D8AED0-82C0-D1B0-C825-17ABD7C6E9BF}"/>
              </a:ext>
            </a:extLst>
          </p:cNvPr>
          <p:cNvSpPr txBox="1"/>
          <p:nvPr/>
        </p:nvSpPr>
        <p:spPr>
          <a:xfrm>
            <a:off x="7298371" y="949934"/>
            <a:ext cx="47515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- </a:t>
            </a:r>
            <a:r>
              <a:rPr lang="ko-KR" altLang="en-US" sz="2000" b="1" i="1" dirty="0">
                <a:solidFill>
                  <a:schemeClr val="tx2"/>
                </a:solidFill>
              </a:rPr>
              <a:t>다중 리스트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리스트의 요소로 리스트를 저장하여 </a:t>
            </a:r>
            <a:r>
              <a:rPr lang="en-US" altLang="ko-KR" sz="2000" b="1" i="1" dirty="0">
                <a:solidFill>
                  <a:schemeClr val="tx2"/>
                </a:solidFill>
              </a:rPr>
              <a:t>2</a:t>
            </a:r>
            <a:r>
              <a:rPr lang="ko-KR" altLang="en-US" sz="2000" b="1" i="1" dirty="0">
                <a:solidFill>
                  <a:schemeClr val="tx2"/>
                </a:solidFill>
              </a:rPr>
              <a:t>차</a:t>
            </a:r>
            <a:r>
              <a:rPr lang="en-US" altLang="ko-KR" sz="2000" b="1" i="1" dirty="0">
                <a:solidFill>
                  <a:schemeClr val="tx2"/>
                </a:solidFill>
              </a:rPr>
              <a:t>, 3</a:t>
            </a:r>
            <a:r>
              <a:rPr lang="ko-KR" altLang="en-US" sz="2000" b="1" i="1" dirty="0">
                <a:solidFill>
                  <a:schemeClr val="tx2"/>
                </a:solidFill>
              </a:rPr>
              <a:t>차 및 재귀적인 리스트 형태도 가능함 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배열과 달리 가변 형식의 리스트도 가능함</a:t>
            </a:r>
          </a:p>
        </p:txBody>
      </p:sp>
    </p:spTree>
    <p:extLst>
      <p:ext uri="{BB962C8B-B14F-4D97-AF65-F5344CB8AC3E}">
        <p14:creationId xmlns:p14="http://schemas.microsoft.com/office/powerpoint/2010/main" val="459989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다중 리스트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ko-KR" altLang="en-US" sz="3200" b="1" dirty="0" err="1">
                <a:solidFill>
                  <a:schemeClr val="tx2"/>
                </a:solidFill>
              </a:rPr>
              <a:t>컴프리헨션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40122F-B0C7-47EA-EAC0-678DD9B9B4D8}"/>
              </a:ext>
            </a:extLst>
          </p:cNvPr>
          <p:cNvSpPr txBox="1"/>
          <p:nvPr/>
        </p:nvSpPr>
        <p:spPr>
          <a:xfrm>
            <a:off x="559837" y="3559930"/>
            <a:ext cx="107668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b="1" i="1" dirty="0">
                <a:solidFill>
                  <a:schemeClr val="tx2"/>
                </a:solidFill>
              </a:rPr>
              <a:t>리스트 </a:t>
            </a:r>
            <a:r>
              <a:rPr lang="ko-KR" altLang="en-US" sz="2000" b="1" i="1" dirty="0" err="1">
                <a:solidFill>
                  <a:schemeClr val="tx2"/>
                </a:solidFill>
              </a:rPr>
              <a:t>컴프리헨션</a:t>
            </a:r>
            <a:r>
              <a:rPr lang="en-US" altLang="ko-KR" sz="2000" b="1" i="1" dirty="0">
                <a:solidFill>
                  <a:schemeClr val="tx2"/>
                </a:solidFill>
              </a:rPr>
              <a:t>(List Comprehension): </a:t>
            </a:r>
            <a:r>
              <a:rPr lang="ko-KR" altLang="en-US" sz="2000" b="1" i="1" dirty="0">
                <a:solidFill>
                  <a:schemeClr val="tx2"/>
                </a:solidFill>
              </a:rPr>
              <a:t>리스트 중 조건을 비교하거나 범위를 주어 선택 사용이 가능한 방법 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altLang="ko-KR" sz="2000" b="1" i="1" dirty="0">
                <a:solidFill>
                  <a:schemeClr val="tx2"/>
                </a:solidFill>
              </a:rPr>
              <a:t>[</a:t>
            </a:r>
            <a:r>
              <a:rPr lang="ko-KR" altLang="en-US" sz="2000" b="1" i="1" dirty="0">
                <a:solidFill>
                  <a:schemeClr val="tx2"/>
                </a:solidFill>
              </a:rPr>
              <a:t>요소 </a:t>
            </a:r>
            <a:r>
              <a:rPr lang="en-US" altLang="ko-KR" sz="2000" b="1" i="1" dirty="0">
                <a:solidFill>
                  <a:schemeClr val="tx2"/>
                </a:solidFill>
              </a:rPr>
              <a:t>for </a:t>
            </a:r>
            <a:r>
              <a:rPr lang="ko-KR" altLang="en-US" sz="2000" b="1" i="1" dirty="0">
                <a:solidFill>
                  <a:schemeClr val="tx2"/>
                </a:solidFill>
              </a:rPr>
              <a:t>변수 </a:t>
            </a:r>
            <a:r>
              <a:rPr lang="en-US" altLang="ko-KR" sz="2000" b="1" i="1" dirty="0">
                <a:solidFill>
                  <a:schemeClr val="tx2"/>
                </a:solidFill>
              </a:rPr>
              <a:t>in (</a:t>
            </a:r>
            <a:r>
              <a:rPr lang="ko-KR" altLang="en-US" sz="2000" b="1" i="1" dirty="0">
                <a:solidFill>
                  <a:schemeClr val="tx2"/>
                </a:solidFill>
              </a:rPr>
              <a:t>리스트</a:t>
            </a:r>
            <a:r>
              <a:rPr lang="en-US" altLang="ko-KR" sz="2000" b="1" i="1" dirty="0">
                <a:solidFill>
                  <a:schemeClr val="tx2"/>
                </a:solidFill>
              </a:rPr>
              <a:t>)(range) {if </a:t>
            </a:r>
            <a:r>
              <a:rPr lang="ko-KR" altLang="en-US" sz="2000" b="1" i="1" dirty="0">
                <a:solidFill>
                  <a:schemeClr val="tx2"/>
                </a:solidFill>
              </a:rPr>
              <a:t>조건</a:t>
            </a:r>
            <a:r>
              <a:rPr lang="en-US" altLang="ko-KR" sz="2000" b="1" i="1" dirty="0">
                <a:solidFill>
                  <a:schemeClr val="tx2"/>
                </a:solidFill>
              </a:rPr>
              <a:t>}]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예제</a:t>
            </a:r>
            <a:r>
              <a:rPr lang="en-US" altLang="ko-KR" sz="2000" b="1" i="1" dirty="0">
                <a:solidFill>
                  <a:schemeClr val="tx2"/>
                </a:solidFill>
              </a:rPr>
              <a:t>1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altLang="ko-KR" sz="2000" b="1" i="1" dirty="0">
                <a:solidFill>
                  <a:schemeClr val="tx2"/>
                </a:solidFill>
              </a:rPr>
              <a:t>1</a:t>
            </a:r>
            <a:r>
              <a:rPr lang="ko-KR" altLang="en-US" sz="2000" b="1" i="1" dirty="0">
                <a:solidFill>
                  <a:schemeClr val="tx2"/>
                </a:solidFill>
              </a:rPr>
              <a:t>부터 </a:t>
            </a:r>
            <a:r>
              <a:rPr lang="en-US" altLang="ko-KR" sz="2000" b="1" i="1" dirty="0">
                <a:solidFill>
                  <a:schemeClr val="tx2"/>
                </a:solidFill>
              </a:rPr>
              <a:t>10</a:t>
            </a:r>
            <a:r>
              <a:rPr lang="ko-KR" altLang="en-US" sz="2000" b="1" i="1" dirty="0">
                <a:solidFill>
                  <a:schemeClr val="tx2"/>
                </a:solidFill>
              </a:rPr>
              <a:t>으로 리스트를 구성하여 그 요소 하나하나에 </a:t>
            </a:r>
            <a:r>
              <a:rPr lang="en-US" altLang="ko-KR" sz="2000" b="1" i="1" dirty="0">
                <a:solidFill>
                  <a:schemeClr val="tx2"/>
                </a:solidFill>
              </a:rPr>
              <a:t>3</a:t>
            </a:r>
            <a:r>
              <a:rPr lang="ko-KR" altLang="en-US" sz="2000" b="1" i="1" dirty="0">
                <a:solidFill>
                  <a:schemeClr val="tx2"/>
                </a:solidFill>
              </a:rPr>
              <a:t>을 곱한 것을 구함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6B6C8DF-7058-2A7C-F413-D895D6C01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1043237"/>
            <a:ext cx="11363355" cy="224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044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다중 리스트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ko-KR" altLang="en-US" sz="3200" b="1" dirty="0" err="1">
                <a:solidFill>
                  <a:schemeClr val="tx2"/>
                </a:solidFill>
              </a:rPr>
              <a:t>컴프리헨션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38752" y="4523154"/>
            <a:ext cx="107668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예제</a:t>
            </a:r>
            <a:r>
              <a:rPr lang="en-US" altLang="ko-KR" sz="2000" b="1" i="1" dirty="0">
                <a:solidFill>
                  <a:schemeClr val="tx2"/>
                </a:solidFill>
              </a:rPr>
              <a:t>2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altLang="ko-KR" sz="2000" b="1" i="1" dirty="0">
                <a:solidFill>
                  <a:schemeClr val="tx2"/>
                </a:solidFill>
              </a:rPr>
              <a:t>1</a:t>
            </a:r>
            <a:r>
              <a:rPr lang="ko-KR" altLang="en-US" sz="2000" b="1" i="1" dirty="0">
                <a:solidFill>
                  <a:schemeClr val="tx2"/>
                </a:solidFill>
              </a:rPr>
              <a:t>부터 </a:t>
            </a:r>
            <a:r>
              <a:rPr lang="en-US" altLang="ko-KR" sz="2000" b="1" i="1" dirty="0">
                <a:solidFill>
                  <a:schemeClr val="tx2"/>
                </a:solidFill>
              </a:rPr>
              <a:t>10</a:t>
            </a:r>
            <a:r>
              <a:rPr lang="ko-KR" altLang="en-US" sz="2000" b="1" i="1" dirty="0">
                <a:solidFill>
                  <a:schemeClr val="tx2"/>
                </a:solidFill>
              </a:rPr>
              <a:t>중 </a:t>
            </a:r>
            <a:r>
              <a:rPr lang="en-US" altLang="ko-KR" sz="2000" b="1" i="1" dirty="0">
                <a:solidFill>
                  <a:schemeClr val="tx2"/>
                </a:solidFill>
              </a:rPr>
              <a:t>2</a:t>
            </a:r>
            <a:r>
              <a:rPr lang="ko-KR" altLang="en-US" sz="2000" b="1" i="1" dirty="0">
                <a:solidFill>
                  <a:schemeClr val="tx2"/>
                </a:solidFill>
              </a:rPr>
              <a:t>로 나누어 나머지가 </a:t>
            </a:r>
            <a:r>
              <a:rPr lang="en-US" altLang="ko-KR" sz="2000" b="1" i="1" dirty="0">
                <a:solidFill>
                  <a:schemeClr val="tx2"/>
                </a:solidFill>
              </a:rPr>
              <a:t>0</a:t>
            </a:r>
            <a:r>
              <a:rPr lang="ko-KR" altLang="en-US" sz="2000" b="1" i="1" dirty="0">
                <a:solidFill>
                  <a:schemeClr val="tx2"/>
                </a:solidFill>
              </a:rPr>
              <a:t>인</a:t>
            </a:r>
            <a:r>
              <a:rPr lang="en-US" altLang="ko-KR" sz="2000" b="1" i="1" dirty="0">
                <a:solidFill>
                  <a:schemeClr val="tx2"/>
                </a:solidFill>
              </a:rPr>
              <a:t>(</a:t>
            </a:r>
            <a:r>
              <a:rPr lang="ko-KR" altLang="en-US" sz="2000" b="1" i="1" dirty="0">
                <a:solidFill>
                  <a:schemeClr val="tx2"/>
                </a:solidFill>
              </a:rPr>
              <a:t>짝수인</a:t>
            </a:r>
            <a:r>
              <a:rPr lang="en-US" altLang="ko-KR" sz="2000" b="1" i="1" dirty="0">
                <a:solidFill>
                  <a:schemeClr val="tx2"/>
                </a:solidFill>
              </a:rPr>
              <a:t>) </a:t>
            </a:r>
            <a:r>
              <a:rPr lang="ko-KR" altLang="en-US" sz="2000" b="1" i="1" dirty="0">
                <a:solidFill>
                  <a:schemeClr val="tx2"/>
                </a:solidFill>
              </a:rPr>
              <a:t>숫자로 리스트를 구성하여 그 요소 하나하나에 </a:t>
            </a:r>
            <a:r>
              <a:rPr lang="en-US" altLang="ko-KR" sz="2000" b="1" i="1" dirty="0">
                <a:solidFill>
                  <a:schemeClr val="tx2"/>
                </a:solidFill>
              </a:rPr>
              <a:t>3</a:t>
            </a:r>
            <a:r>
              <a:rPr lang="ko-KR" altLang="en-US" sz="2000" b="1" i="1" dirty="0">
                <a:solidFill>
                  <a:schemeClr val="tx2"/>
                </a:solidFill>
              </a:rPr>
              <a:t>을 곱한 것을 구함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95FC69F-6EF3-C86E-B180-97F1FC5D1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1084060"/>
            <a:ext cx="10594618" cy="314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987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3) </a:t>
            </a:r>
            <a:r>
              <a:rPr lang="ko-KR" altLang="en-US" sz="3200" b="1" dirty="0">
                <a:solidFill>
                  <a:schemeClr val="tx2"/>
                </a:solidFill>
              </a:rPr>
              <a:t>리스트 연습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59837" y="5729616"/>
            <a:ext cx="10766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앞장에서 연습한 내용을 리스트 구조를 변경된 사항으로 다시 작성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함수정의는 일단 </a:t>
            </a:r>
            <a:r>
              <a:rPr lang="en-US" altLang="ko-KR" sz="2000" b="1" i="1" dirty="0">
                <a:solidFill>
                  <a:schemeClr val="tx2"/>
                </a:solidFill>
              </a:rPr>
              <a:t>pass</a:t>
            </a:r>
            <a:r>
              <a:rPr lang="ko-KR" altLang="en-US" sz="2000" b="1" i="1" dirty="0">
                <a:solidFill>
                  <a:schemeClr val="tx2"/>
                </a:solidFill>
              </a:rPr>
              <a:t>로 정의하고 진행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B082E7B-F0BF-8A5F-7435-550C55DF3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774441"/>
            <a:ext cx="9108928" cy="485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120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3) </a:t>
            </a:r>
            <a:r>
              <a:rPr lang="ko-KR" altLang="en-US" sz="3200" b="1" dirty="0">
                <a:solidFill>
                  <a:schemeClr val="tx2"/>
                </a:solidFill>
              </a:rPr>
              <a:t>리스트 연습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38752" y="814229"/>
            <a:ext cx="10766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함수를 자세히 작성해 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1D9A313-5101-A1C1-0650-9DC41FAF5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753" y="1161232"/>
            <a:ext cx="9328912" cy="264222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D8E49C2-457E-69D5-9B86-0C184E2C4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52" y="3803455"/>
            <a:ext cx="9307829" cy="294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35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3) </a:t>
            </a:r>
            <a:r>
              <a:rPr lang="ko-KR" altLang="en-US" sz="3200" b="1" dirty="0">
                <a:solidFill>
                  <a:schemeClr val="tx2"/>
                </a:solidFill>
              </a:rPr>
              <a:t>리스트 연습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F51422C-48E4-5603-3025-B97DBE830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1109964"/>
            <a:ext cx="9964684" cy="401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098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rgbClr val="066AB5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액자 12"/>
          <p:cNvSpPr/>
          <p:nvPr/>
        </p:nvSpPr>
        <p:spPr>
          <a:xfrm>
            <a:off x="2461726" y="2551922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89854" y="2921168"/>
            <a:ext cx="67553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chemeClr val="tx2"/>
                </a:solidFill>
              </a:rPr>
              <a:t>실습하기</a:t>
            </a:r>
            <a:r>
              <a:rPr lang="en-US" altLang="ko-KR" sz="6000" b="1" dirty="0">
                <a:solidFill>
                  <a:schemeClr val="tx2"/>
                </a:solidFill>
              </a:rPr>
              <a:t>_2</a:t>
            </a:r>
            <a:endParaRPr lang="ko-KR" altLang="en-US" sz="6000" b="1" dirty="0">
              <a:solidFill>
                <a:schemeClr val="tx2"/>
              </a:solidFill>
            </a:endParaRPr>
          </a:p>
        </p:txBody>
      </p:sp>
      <p:sp>
        <p:nvSpPr>
          <p:cNvPr id="14" name="액자 13"/>
          <p:cNvSpPr/>
          <p:nvPr/>
        </p:nvSpPr>
        <p:spPr>
          <a:xfrm>
            <a:off x="2134377" y="2191138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866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1)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리스트 삽입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삭제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59837" y="1138339"/>
            <a:ext cx="107668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b="1" i="1" dirty="0">
                <a:solidFill>
                  <a:schemeClr val="tx2"/>
                </a:solidFill>
              </a:rPr>
              <a:t>리스트 삽입</a:t>
            </a:r>
            <a:r>
              <a:rPr lang="en-US" altLang="ko-KR" sz="2000" b="1" i="1" dirty="0">
                <a:solidFill>
                  <a:schemeClr val="tx2"/>
                </a:solidFill>
              </a:rPr>
              <a:t>, </a:t>
            </a:r>
            <a:r>
              <a:rPr lang="ko-KR" altLang="en-US" sz="2000" b="1" i="1" dirty="0">
                <a:solidFill>
                  <a:schemeClr val="tx2"/>
                </a:solidFill>
              </a:rPr>
              <a:t>삭제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리스트 생성시 처음 값을 지정하거나</a:t>
            </a:r>
            <a:r>
              <a:rPr lang="en-US" altLang="ko-KR" sz="2000" b="1" i="1" dirty="0">
                <a:solidFill>
                  <a:schemeClr val="tx2"/>
                </a:solidFill>
              </a:rPr>
              <a:t>, </a:t>
            </a:r>
            <a:r>
              <a:rPr lang="ko-KR" altLang="en-US" sz="2000" b="1" i="1" dirty="0">
                <a:solidFill>
                  <a:schemeClr val="tx2"/>
                </a:solidFill>
              </a:rPr>
              <a:t>삽입</a:t>
            </a:r>
            <a:r>
              <a:rPr lang="en-US" altLang="ko-KR" sz="2000" b="1" i="1" dirty="0">
                <a:solidFill>
                  <a:schemeClr val="tx2"/>
                </a:solidFill>
              </a:rPr>
              <a:t>(append), </a:t>
            </a:r>
            <a:r>
              <a:rPr lang="ko-KR" altLang="en-US" sz="2000" b="1" i="1" dirty="0">
                <a:solidFill>
                  <a:schemeClr val="tx2"/>
                </a:solidFill>
              </a:rPr>
              <a:t>해당 위치 삭제</a:t>
            </a:r>
            <a:r>
              <a:rPr lang="en-US" altLang="ko-KR" sz="2000" b="1" i="1" dirty="0">
                <a:solidFill>
                  <a:schemeClr val="tx2"/>
                </a:solidFill>
              </a:rPr>
              <a:t>(del), </a:t>
            </a:r>
            <a:r>
              <a:rPr lang="ko-KR" altLang="en-US" sz="2000" b="1" i="1" dirty="0">
                <a:solidFill>
                  <a:schemeClr val="tx2"/>
                </a:solidFill>
              </a:rPr>
              <a:t>전부삭제</a:t>
            </a:r>
            <a:r>
              <a:rPr lang="en-US" altLang="ko-KR" sz="2000" b="1" i="1" dirty="0">
                <a:solidFill>
                  <a:schemeClr val="tx2"/>
                </a:solidFill>
              </a:rPr>
              <a:t>(clear)</a:t>
            </a:r>
            <a:r>
              <a:rPr lang="ko-KR" altLang="en-US" sz="2000" b="1" i="1" dirty="0">
                <a:solidFill>
                  <a:schemeClr val="tx2"/>
                </a:solidFill>
              </a:rPr>
              <a:t>하여 값을 지정함 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 err="1">
                <a:solidFill>
                  <a:schemeClr val="tx2"/>
                </a:solidFill>
              </a:rPr>
              <a:t>리스트값을</a:t>
            </a:r>
            <a:r>
              <a:rPr lang="ko-KR" altLang="en-US" sz="2000" b="1" i="1" dirty="0">
                <a:solidFill>
                  <a:schemeClr val="tx2"/>
                </a:solidFill>
              </a:rPr>
              <a:t> 주고 생성한 후 변수를 지우는 </a:t>
            </a:r>
            <a:r>
              <a:rPr lang="en-US" altLang="ko-KR" sz="2000" b="1" i="1" dirty="0">
                <a:solidFill>
                  <a:schemeClr val="tx2"/>
                </a:solidFill>
              </a:rPr>
              <a:t>del </a:t>
            </a:r>
            <a:r>
              <a:rPr lang="ko-KR" altLang="en-US" sz="2000" b="1" i="1" dirty="0">
                <a:solidFill>
                  <a:schemeClr val="tx2"/>
                </a:solidFill>
              </a:rPr>
              <a:t>명령어로 삭제가 가능함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altLang="ko-KR" sz="2000" b="1" i="1" dirty="0">
                <a:solidFill>
                  <a:schemeClr val="tx2"/>
                </a:solidFill>
              </a:rPr>
              <a:t>del a[2]</a:t>
            </a:r>
            <a:r>
              <a:rPr lang="ko-KR" altLang="en-US" sz="2000" b="1" i="1" dirty="0">
                <a:solidFill>
                  <a:schemeClr val="tx2"/>
                </a:solidFill>
              </a:rPr>
              <a:t>로 </a:t>
            </a:r>
            <a:r>
              <a:rPr lang="en-US" altLang="ko-KR" sz="2000" b="1" i="1" dirty="0">
                <a:solidFill>
                  <a:schemeClr val="tx2"/>
                </a:solidFill>
              </a:rPr>
              <a:t>2</a:t>
            </a:r>
            <a:r>
              <a:rPr lang="ko-KR" altLang="en-US" sz="2000" b="1" i="1" dirty="0">
                <a:solidFill>
                  <a:schemeClr val="tx2"/>
                </a:solidFill>
              </a:rPr>
              <a:t>번 리스트요소를 삭제하면 뒤에 리스트들이 앞으로 </a:t>
            </a:r>
            <a:r>
              <a:rPr lang="ko-KR" altLang="en-US" sz="2000" b="1" i="1" dirty="0" err="1">
                <a:solidFill>
                  <a:schemeClr val="tx2"/>
                </a:solidFill>
              </a:rPr>
              <a:t>당겨짐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altLang="ko-KR" sz="2000" b="1" i="1" dirty="0" err="1">
                <a:solidFill>
                  <a:schemeClr val="tx2"/>
                </a:solidFill>
              </a:rPr>
              <a:t>a.clear</a:t>
            </a:r>
            <a:r>
              <a:rPr lang="ko-KR" altLang="en-US" sz="2000" b="1" i="1" dirty="0">
                <a:solidFill>
                  <a:schemeClr val="tx2"/>
                </a:solidFill>
              </a:rPr>
              <a:t>를 사용하면 모든 리스트가 삭제됨 </a:t>
            </a:r>
            <a:r>
              <a:rPr lang="en-US" altLang="ko-KR" sz="2000" b="1" i="1" dirty="0">
                <a:solidFill>
                  <a:schemeClr val="tx2"/>
                </a:solidFill>
              </a:rPr>
              <a:t>-&gt; </a:t>
            </a:r>
            <a:r>
              <a:rPr lang="ko-KR" altLang="en-US" sz="2000" b="1" i="1" dirty="0">
                <a:solidFill>
                  <a:schemeClr val="tx2"/>
                </a:solidFill>
              </a:rPr>
              <a:t>빈 리스트는 남음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altLang="ko-KR" sz="2000" b="1" i="1" dirty="0" err="1">
                <a:solidFill>
                  <a:schemeClr val="tx2"/>
                </a:solidFill>
              </a:rPr>
              <a:t>a.append</a:t>
            </a:r>
            <a:r>
              <a:rPr lang="en-US" altLang="ko-KR" sz="2000" b="1" i="1" dirty="0">
                <a:solidFill>
                  <a:schemeClr val="tx2"/>
                </a:solidFill>
              </a:rPr>
              <a:t>(</a:t>
            </a:r>
            <a:r>
              <a:rPr lang="ko-KR" altLang="en-US" sz="2000" b="1" i="1" dirty="0">
                <a:solidFill>
                  <a:schemeClr val="tx2"/>
                </a:solidFill>
              </a:rPr>
              <a:t>값</a:t>
            </a:r>
            <a:r>
              <a:rPr lang="en-US" altLang="ko-KR" sz="2000" b="1" i="1" dirty="0">
                <a:solidFill>
                  <a:schemeClr val="tx2"/>
                </a:solidFill>
              </a:rPr>
              <a:t>)</a:t>
            </a:r>
            <a:r>
              <a:rPr lang="ko-KR" altLang="en-US" sz="2000" b="1" i="1" dirty="0">
                <a:solidFill>
                  <a:schemeClr val="tx2"/>
                </a:solidFill>
              </a:rPr>
              <a:t>으로 리스트를 추가하기 위하여 최소 빈 리스트는 정의되어 있어야 함 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리스트의 맨 뒤로부터 하나씩 요소가 추가되어 </a:t>
            </a:r>
            <a:r>
              <a:rPr lang="ko-KR" altLang="en-US" sz="2000" b="1" i="1" dirty="0" err="1">
                <a:solidFill>
                  <a:schemeClr val="tx2"/>
                </a:solidFill>
              </a:rPr>
              <a:t>들어감</a:t>
            </a:r>
            <a:endParaRPr lang="en-US" altLang="ko-KR" sz="2000" b="1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27897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1)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리스트 삽입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삭제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060E9E6-D274-5CE0-B5DA-004DC0A81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6" y="832830"/>
            <a:ext cx="6990975" cy="466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76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1)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리스트 삽입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삭제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72680FB-E9DE-8482-9AD4-59367231E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755783"/>
            <a:ext cx="7557590" cy="393233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3D142F-6D66-A279-28B8-8E8922789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712" y="3616550"/>
            <a:ext cx="8041455" cy="281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929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rgbClr val="066AB5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액자 12"/>
          <p:cNvSpPr/>
          <p:nvPr/>
        </p:nvSpPr>
        <p:spPr>
          <a:xfrm>
            <a:off x="2461726" y="2551922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89854" y="2921168"/>
            <a:ext cx="67553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chemeClr val="tx2"/>
                </a:solidFill>
              </a:rPr>
              <a:t>실습하기</a:t>
            </a:r>
            <a:r>
              <a:rPr lang="en-US" altLang="ko-KR" sz="6000" b="1" dirty="0">
                <a:solidFill>
                  <a:schemeClr val="tx2"/>
                </a:solidFill>
              </a:rPr>
              <a:t>_1</a:t>
            </a:r>
            <a:endParaRPr lang="ko-KR" altLang="en-US" sz="6000" b="1" dirty="0">
              <a:solidFill>
                <a:schemeClr val="tx2"/>
              </a:solidFill>
            </a:endParaRPr>
          </a:p>
        </p:txBody>
      </p:sp>
      <p:sp>
        <p:nvSpPr>
          <p:cNvPr id="14" name="액자 13"/>
          <p:cNvSpPr/>
          <p:nvPr/>
        </p:nvSpPr>
        <p:spPr>
          <a:xfrm>
            <a:off x="2134377" y="2191138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038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1)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리스트 삽입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삭제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436116" y="5848065"/>
            <a:ext cx="10766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한 개의 요소를 </a:t>
            </a:r>
            <a:r>
              <a:rPr lang="ko-KR" altLang="en-US" sz="2000" b="1" i="1" dirty="0" err="1">
                <a:solidFill>
                  <a:schemeClr val="tx2"/>
                </a:solidFill>
              </a:rPr>
              <a:t>삽입시</a:t>
            </a:r>
            <a:r>
              <a:rPr lang="ko-KR" altLang="en-US" sz="2000" b="1" i="1" dirty="0">
                <a:solidFill>
                  <a:schemeClr val="tx2"/>
                </a:solidFill>
              </a:rPr>
              <a:t> </a:t>
            </a:r>
            <a:r>
              <a:rPr lang="en-US" altLang="ko-KR" sz="2000" b="1" i="1" dirty="0">
                <a:solidFill>
                  <a:schemeClr val="tx2"/>
                </a:solidFill>
              </a:rPr>
              <a:t>insert</a:t>
            </a:r>
            <a:r>
              <a:rPr lang="ko-KR" altLang="en-US" sz="2000" b="1" i="1" dirty="0">
                <a:solidFill>
                  <a:schemeClr val="tx2"/>
                </a:solidFill>
              </a:rPr>
              <a:t>를 사용하고 </a:t>
            </a:r>
            <a:r>
              <a:rPr lang="en-US" altLang="ko-KR" sz="2000" b="1" i="1" dirty="0" err="1">
                <a:solidFill>
                  <a:schemeClr val="tx2"/>
                </a:solidFill>
              </a:rPr>
              <a:t>list.insert</a:t>
            </a:r>
            <a:r>
              <a:rPr lang="en-US" altLang="ko-KR" sz="2000" b="1" i="1" dirty="0">
                <a:solidFill>
                  <a:schemeClr val="tx2"/>
                </a:solidFill>
              </a:rPr>
              <a:t>(</a:t>
            </a:r>
            <a:r>
              <a:rPr lang="ko-KR" altLang="en-US" sz="2000" b="1" i="1" dirty="0">
                <a:solidFill>
                  <a:schemeClr val="tx2"/>
                </a:solidFill>
              </a:rPr>
              <a:t>삽입위치</a:t>
            </a:r>
            <a:r>
              <a:rPr lang="en-US" altLang="ko-KR" sz="2000" b="1" i="1" dirty="0">
                <a:solidFill>
                  <a:schemeClr val="tx2"/>
                </a:solidFill>
              </a:rPr>
              <a:t>,</a:t>
            </a:r>
            <a:r>
              <a:rPr lang="ko-KR" altLang="en-US" sz="2000" b="1" i="1" dirty="0">
                <a:solidFill>
                  <a:schemeClr val="tx2"/>
                </a:solidFill>
              </a:rPr>
              <a:t>삽입내용</a:t>
            </a:r>
            <a:r>
              <a:rPr lang="en-US" altLang="ko-KR" sz="2000" b="1" i="1" dirty="0">
                <a:solidFill>
                  <a:schemeClr val="tx2"/>
                </a:solidFill>
              </a:rPr>
              <a:t>)</a:t>
            </a:r>
            <a:r>
              <a:rPr lang="ko-KR" altLang="en-US" sz="2000" b="1" i="1" dirty="0">
                <a:solidFill>
                  <a:schemeClr val="tx2"/>
                </a:solidFill>
              </a:rPr>
              <a:t>으로 사용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AA82706-8D7C-8DFB-FF52-2FBB0EC0E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68629"/>
            <a:ext cx="7580006" cy="481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69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검색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정렬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심화학습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38752" y="4208068"/>
            <a:ext cx="10766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여러 개의 요소를 삽입 시 </a:t>
            </a:r>
            <a:r>
              <a:rPr lang="en-US" altLang="ko-KR" sz="2000" b="1" i="1" dirty="0">
                <a:solidFill>
                  <a:schemeClr val="tx2"/>
                </a:solidFill>
              </a:rPr>
              <a:t>list[</a:t>
            </a:r>
            <a:r>
              <a:rPr lang="en-US" altLang="ko-KR" sz="2000" b="1" i="1" dirty="0" err="1">
                <a:solidFill>
                  <a:schemeClr val="tx2"/>
                </a:solidFill>
              </a:rPr>
              <a:t>n:n</a:t>
            </a:r>
            <a:r>
              <a:rPr lang="en-US" altLang="ko-KR" sz="2000" b="1" i="1" dirty="0">
                <a:solidFill>
                  <a:schemeClr val="tx2"/>
                </a:solidFill>
              </a:rPr>
              <a:t>]= </a:t>
            </a:r>
            <a:r>
              <a:rPr lang="ko-KR" altLang="en-US" sz="2000" b="1" i="1" dirty="0">
                <a:solidFill>
                  <a:schemeClr val="tx2"/>
                </a:solidFill>
              </a:rPr>
              <a:t>방식으로 사용 </a:t>
            </a:r>
            <a:r>
              <a:rPr lang="en-US" altLang="ko-KR" sz="2000" b="1" i="1" dirty="0">
                <a:solidFill>
                  <a:schemeClr val="tx2"/>
                </a:solidFill>
              </a:rPr>
              <a:t>(n</a:t>
            </a:r>
            <a:r>
              <a:rPr lang="ko-KR" altLang="en-US" sz="2000" b="1" i="1" dirty="0">
                <a:solidFill>
                  <a:schemeClr val="tx2"/>
                </a:solidFill>
              </a:rPr>
              <a:t>은 삽입위치</a:t>
            </a:r>
            <a:r>
              <a:rPr lang="en-US" altLang="ko-KR" sz="2000" b="1" i="1" dirty="0">
                <a:solidFill>
                  <a:schemeClr val="tx2"/>
                </a:solidFill>
              </a:rPr>
              <a:t>)</a:t>
            </a:r>
            <a:endParaRPr lang="ko-KR" altLang="en-US" sz="2000" b="1" i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849AC2A-38B3-E1D6-132F-565B916D1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16" y="1095488"/>
            <a:ext cx="10827811" cy="288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179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검색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정렬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심화학습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437566" y="4377299"/>
            <a:ext cx="10766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list[n]=</a:t>
            </a:r>
            <a:r>
              <a:rPr lang="ko-KR" altLang="en-US" sz="2000" b="1" i="1" dirty="0">
                <a:solidFill>
                  <a:schemeClr val="tx2"/>
                </a:solidFill>
              </a:rPr>
              <a:t>을 사용하면 해당</a:t>
            </a:r>
            <a:r>
              <a:rPr lang="en-US" altLang="ko-KR" sz="2000" b="1" i="1" dirty="0">
                <a:solidFill>
                  <a:schemeClr val="tx2"/>
                </a:solidFill>
              </a:rPr>
              <a:t>n</a:t>
            </a:r>
            <a:r>
              <a:rPr lang="ko-KR" altLang="en-US" sz="2000" b="1" i="1" dirty="0">
                <a:solidFill>
                  <a:schemeClr val="tx2"/>
                </a:solidFill>
              </a:rPr>
              <a:t>요소의 리스트가 대입된 경우임에 주의할 것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1805C0F-9165-A29F-556C-7646C3AFA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66" y="1114950"/>
            <a:ext cx="11482544" cy="275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409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검색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정렬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심화학습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6A56F2B-02B7-7DA7-738E-258A6E327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881028"/>
            <a:ext cx="9319049" cy="46446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3EE7B5-6BAF-9A40-0A7D-F606974F5D79}"/>
              </a:ext>
            </a:extLst>
          </p:cNvPr>
          <p:cNvSpPr txBox="1"/>
          <p:nvPr/>
        </p:nvSpPr>
        <p:spPr>
          <a:xfrm>
            <a:off x="538752" y="5632278"/>
            <a:ext cx="107668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두 개의 리스트를 병합하는 방법 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altLang="ko-KR" sz="2000" b="1" i="1" dirty="0" err="1">
                <a:solidFill>
                  <a:schemeClr val="tx2"/>
                </a:solidFill>
              </a:rPr>
              <a:t>list.extend</a:t>
            </a:r>
            <a:r>
              <a:rPr lang="ko-KR" altLang="en-US" sz="2000" b="1" i="1" dirty="0">
                <a:solidFill>
                  <a:schemeClr val="tx2"/>
                </a:solidFill>
              </a:rPr>
              <a:t>를 사용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altLang="ko-KR" sz="2000" b="1" i="1" dirty="0">
                <a:solidFill>
                  <a:schemeClr val="tx2"/>
                </a:solidFill>
              </a:rPr>
              <a:t>+ </a:t>
            </a:r>
            <a:r>
              <a:rPr lang="ko-KR" altLang="en-US" sz="2000" b="1" i="1" dirty="0">
                <a:solidFill>
                  <a:schemeClr val="tx2"/>
                </a:solidFill>
              </a:rPr>
              <a:t>연산 이용</a:t>
            </a:r>
          </a:p>
        </p:txBody>
      </p:sp>
    </p:spTree>
    <p:extLst>
      <p:ext uri="{BB962C8B-B14F-4D97-AF65-F5344CB8AC3E}">
        <p14:creationId xmlns:p14="http://schemas.microsoft.com/office/powerpoint/2010/main" val="2566259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75393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검색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정렬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심화학습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D759894-86E9-0B4C-6DE6-0B1034EAD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77603"/>
            <a:ext cx="7851182" cy="541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671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2227" y="-53261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75393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검색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정렬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심화학습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70320FD-E3D3-24C7-9396-157C8F54B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30759"/>
            <a:ext cx="6469550" cy="369608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C729ADC-F3CE-170E-B929-5698C0078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37" y="4685057"/>
            <a:ext cx="6469550" cy="211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949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75393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검색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정렬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심화학습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D0FAAD1-6333-4B16-7AA6-229F060F7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24643"/>
            <a:ext cx="7518298" cy="429809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84D609C-1D7B-376C-D8C3-6EAB516C7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734" y="2837879"/>
            <a:ext cx="6384476" cy="378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055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75393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검색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정렬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심화학습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815EE-4D5D-1D1F-8D4C-F4C9FA614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6" y="904937"/>
            <a:ext cx="10643117" cy="555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3811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75393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검색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정렬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심화학습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CC4B897-B8EF-C86A-C890-DD79BFEB8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6" y="977603"/>
            <a:ext cx="10643117" cy="532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2483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75393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검색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정렬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심화학습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D2B4368-D5F4-E541-D29A-C6497EA40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8" y="875345"/>
            <a:ext cx="10138082" cy="560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996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6890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1)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정의</a:t>
            </a:r>
            <a:r>
              <a:rPr lang="en-US" altLang="ko-KR" sz="3200" b="1" dirty="0">
                <a:solidFill>
                  <a:schemeClr val="tx2"/>
                </a:solidFill>
              </a:rPr>
              <a:t>,</a:t>
            </a:r>
            <a:r>
              <a:rPr lang="ko-KR" altLang="en-US" sz="3200" b="1" dirty="0">
                <a:solidFill>
                  <a:schemeClr val="tx2"/>
                </a:solidFill>
              </a:rPr>
              <a:t>표현방식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59836" y="4624130"/>
            <a:ext cx="107087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리스트를 지정하면 첨자 </a:t>
            </a:r>
            <a:r>
              <a:rPr lang="en-US" altLang="ko-KR" sz="2000" b="1" i="1" dirty="0">
                <a:solidFill>
                  <a:schemeClr val="tx2"/>
                </a:solidFill>
              </a:rPr>
              <a:t>0</a:t>
            </a:r>
            <a:r>
              <a:rPr lang="ko-KR" altLang="en-US" sz="2000" b="1" i="1" dirty="0">
                <a:solidFill>
                  <a:schemeClr val="tx2"/>
                </a:solidFill>
              </a:rPr>
              <a:t>부터 </a:t>
            </a:r>
            <a:r>
              <a:rPr lang="en-US" altLang="ko-KR" sz="2000" b="1" i="1" dirty="0">
                <a:solidFill>
                  <a:schemeClr val="tx2"/>
                </a:solidFill>
              </a:rPr>
              <a:t>~ (n-1)</a:t>
            </a:r>
            <a:r>
              <a:rPr lang="ko-KR" altLang="en-US" sz="2000" b="1" i="1" dirty="0">
                <a:solidFill>
                  <a:schemeClr val="tx2"/>
                </a:solidFill>
              </a:rPr>
              <a:t>까지의 변수로 지정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563D57C-BBAF-64A1-E01D-A082B8834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1000041"/>
            <a:ext cx="11099322" cy="332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553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75393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2) </a:t>
            </a:r>
            <a:r>
              <a:rPr lang="ko-KR" altLang="en-US" sz="3200" b="1" dirty="0">
                <a:solidFill>
                  <a:schemeClr val="tx2"/>
                </a:solidFill>
              </a:rPr>
              <a:t>리스트 관리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검색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정렬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심화학습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873967" y="4713888"/>
            <a:ext cx="10766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i="1" dirty="0">
                <a:solidFill>
                  <a:schemeClr val="tx2"/>
                </a:solidFill>
              </a:rPr>
              <a:t>내용</a:t>
            </a:r>
            <a:r>
              <a:rPr lang="en-US" altLang="ko-KR" sz="2000" b="1" i="1" dirty="0">
                <a:solidFill>
                  <a:schemeClr val="tx2"/>
                </a:solidFill>
              </a:rPr>
              <a:t>!</a:t>
            </a:r>
            <a:endParaRPr lang="ko-KR" altLang="en-US" sz="2000" b="1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9603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3) </a:t>
            </a:r>
            <a:r>
              <a:rPr lang="ko-KR" altLang="en-US" sz="3200" b="1" dirty="0" err="1">
                <a:solidFill>
                  <a:schemeClr val="tx2"/>
                </a:solidFill>
              </a:rPr>
              <a:t>튜플</a:t>
            </a:r>
            <a:r>
              <a:rPr lang="ko-KR" altLang="en-US" sz="3200" b="1" dirty="0">
                <a:solidFill>
                  <a:schemeClr val="tx2"/>
                </a:solidFill>
              </a:rPr>
              <a:t>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정의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예제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71732D7-24E9-0C0D-BB3E-7988CA725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1000040"/>
            <a:ext cx="7226308" cy="50275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A8A58E-E296-F3D7-8A5D-3E509637C3EC}"/>
              </a:ext>
            </a:extLst>
          </p:cNvPr>
          <p:cNvSpPr txBox="1"/>
          <p:nvPr/>
        </p:nvSpPr>
        <p:spPr>
          <a:xfrm>
            <a:off x="7937890" y="1095557"/>
            <a:ext cx="39997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b="1" i="1" dirty="0" err="1">
                <a:solidFill>
                  <a:schemeClr val="tx2"/>
                </a:solidFill>
              </a:rPr>
              <a:t>튜플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 err="1">
                <a:solidFill>
                  <a:schemeClr val="tx2"/>
                </a:solidFill>
              </a:rPr>
              <a:t>튜플은</a:t>
            </a:r>
            <a:r>
              <a:rPr lang="ko-KR" altLang="en-US" sz="2000" b="1" i="1" dirty="0">
                <a:solidFill>
                  <a:schemeClr val="tx2"/>
                </a:solidFill>
              </a:rPr>
              <a:t> 값을 </a:t>
            </a:r>
            <a:r>
              <a:rPr lang="ko-KR" altLang="en-US" sz="2000" b="1" i="1" dirty="0" err="1">
                <a:solidFill>
                  <a:schemeClr val="tx2"/>
                </a:solidFill>
              </a:rPr>
              <a:t>정의시</a:t>
            </a:r>
            <a:r>
              <a:rPr lang="ko-KR" altLang="en-US" sz="2000" b="1" i="1" dirty="0">
                <a:solidFill>
                  <a:schemeClr val="tx2"/>
                </a:solidFill>
              </a:rPr>
              <a:t> </a:t>
            </a:r>
            <a:r>
              <a:rPr lang="en-US" altLang="ko-KR" sz="2000" b="1" i="1" dirty="0">
                <a:solidFill>
                  <a:schemeClr val="tx2"/>
                </a:solidFill>
              </a:rPr>
              <a:t>[]</a:t>
            </a:r>
            <a:r>
              <a:rPr lang="ko-KR" altLang="en-US" sz="2000" b="1" i="1" dirty="0">
                <a:solidFill>
                  <a:schemeClr val="tx2"/>
                </a:solidFill>
              </a:rPr>
              <a:t>대신 </a:t>
            </a:r>
            <a:r>
              <a:rPr lang="en-US" altLang="ko-KR" sz="2000" b="1" i="1" dirty="0">
                <a:solidFill>
                  <a:schemeClr val="tx2"/>
                </a:solidFill>
              </a:rPr>
              <a:t>()</a:t>
            </a:r>
            <a:r>
              <a:rPr lang="ko-KR" altLang="en-US" sz="2000" b="1" i="1" dirty="0">
                <a:solidFill>
                  <a:schemeClr val="tx2"/>
                </a:solidFill>
              </a:rPr>
              <a:t>로 대입 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 err="1">
                <a:solidFill>
                  <a:schemeClr val="tx2"/>
                </a:solidFill>
              </a:rPr>
              <a:t>튜플은</a:t>
            </a:r>
            <a:r>
              <a:rPr lang="ko-KR" altLang="en-US" sz="2000" b="1" i="1" dirty="0">
                <a:solidFill>
                  <a:schemeClr val="tx2"/>
                </a:solidFill>
              </a:rPr>
              <a:t> 값을 변경할 수 없는 자료형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값을 조회는 가능</a:t>
            </a:r>
          </a:p>
        </p:txBody>
      </p:sp>
    </p:spTree>
    <p:extLst>
      <p:ext uri="{BB962C8B-B14F-4D97-AF65-F5344CB8AC3E}">
        <p14:creationId xmlns:p14="http://schemas.microsoft.com/office/powerpoint/2010/main" val="4207608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3) </a:t>
            </a:r>
            <a:r>
              <a:rPr lang="ko-KR" altLang="en-US" sz="3200" b="1" dirty="0" err="1">
                <a:solidFill>
                  <a:schemeClr val="tx2"/>
                </a:solidFill>
              </a:rPr>
              <a:t>튜플</a:t>
            </a:r>
            <a:r>
              <a:rPr lang="ko-KR" altLang="en-US" sz="3200" b="1" dirty="0">
                <a:solidFill>
                  <a:schemeClr val="tx2"/>
                </a:solidFill>
              </a:rPr>
              <a:t>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정의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예제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F7F6356-FAD6-744A-EFF2-B035EFAB4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18" y="957999"/>
            <a:ext cx="10574287" cy="551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267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3) </a:t>
            </a:r>
            <a:r>
              <a:rPr lang="ko-KR" altLang="en-US" sz="3200" b="1" dirty="0" err="1">
                <a:solidFill>
                  <a:schemeClr val="tx2"/>
                </a:solidFill>
              </a:rPr>
              <a:t>튜플</a:t>
            </a:r>
            <a:r>
              <a:rPr lang="ko-KR" altLang="en-US" sz="3200" b="1" dirty="0">
                <a:solidFill>
                  <a:schemeClr val="tx2"/>
                </a:solidFill>
              </a:rPr>
              <a:t>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정의</a:t>
            </a:r>
            <a:r>
              <a:rPr lang="en-US" altLang="ko-KR" sz="3200" b="1" dirty="0">
                <a:solidFill>
                  <a:schemeClr val="tx2"/>
                </a:solidFill>
              </a:rPr>
              <a:t>, </a:t>
            </a:r>
            <a:r>
              <a:rPr lang="ko-KR" altLang="en-US" sz="3200" b="1" dirty="0">
                <a:solidFill>
                  <a:schemeClr val="tx2"/>
                </a:solidFill>
              </a:rPr>
              <a:t>예제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6C42AA5-1781-D09A-5634-C7C4162C7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1340557"/>
            <a:ext cx="11096216" cy="27265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727CD6-6196-AC70-F99B-44E4AA630130}"/>
              </a:ext>
            </a:extLst>
          </p:cNvPr>
          <p:cNvSpPr txBox="1"/>
          <p:nvPr/>
        </p:nvSpPr>
        <p:spPr>
          <a:xfrm>
            <a:off x="559837" y="4316881"/>
            <a:ext cx="10766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함수의 리턴 값을 여러 개 정의할 경우 </a:t>
            </a:r>
            <a:r>
              <a:rPr lang="ko-KR" altLang="en-US" sz="2000" b="1" i="1" dirty="0" err="1">
                <a:solidFill>
                  <a:schemeClr val="tx2"/>
                </a:solidFill>
              </a:rPr>
              <a:t>튜플로</a:t>
            </a:r>
            <a:r>
              <a:rPr lang="ko-KR" altLang="en-US" sz="2000" b="1" i="1" dirty="0">
                <a:solidFill>
                  <a:schemeClr val="tx2"/>
                </a:solidFill>
              </a:rPr>
              <a:t> 전달</a:t>
            </a:r>
          </a:p>
        </p:txBody>
      </p:sp>
    </p:spTree>
    <p:extLst>
      <p:ext uri="{BB962C8B-B14F-4D97-AF65-F5344CB8AC3E}">
        <p14:creationId xmlns:p14="http://schemas.microsoft.com/office/powerpoint/2010/main" val="20059505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rgbClr val="066AB5">
              <a:alpha val="2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액자 12"/>
          <p:cNvSpPr/>
          <p:nvPr/>
        </p:nvSpPr>
        <p:spPr>
          <a:xfrm>
            <a:off x="2461726" y="2551922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89854" y="2921168"/>
            <a:ext cx="67553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>
                <a:solidFill>
                  <a:schemeClr val="tx2"/>
                </a:solidFill>
              </a:rPr>
              <a:t>정리하기</a:t>
            </a:r>
            <a:endParaRPr lang="ko-KR" altLang="en-US" sz="6000" b="1" dirty="0">
              <a:solidFill>
                <a:schemeClr val="tx2"/>
              </a:solidFill>
            </a:endParaRPr>
          </a:p>
        </p:txBody>
      </p:sp>
      <p:sp>
        <p:nvSpPr>
          <p:cNvPr id="14" name="액자 13"/>
          <p:cNvSpPr/>
          <p:nvPr/>
        </p:nvSpPr>
        <p:spPr>
          <a:xfrm>
            <a:off x="2134377" y="2191138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7751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6" y="186612"/>
            <a:ext cx="8086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2"/>
                </a:solidFill>
              </a:rPr>
              <a:t>정리하기 </a:t>
            </a:r>
            <a:r>
              <a:rPr lang="ko-KR" altLang="en-US" sz="3200" b="1" dirty="0" err="1">
                <a:solidFill>
                  <a:schemeClr val="tx2"/>
                </a:solidFill>
              </a:rPr>
              <a:t>노트필기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BD6EC1E-BCEE-44FE-9176-944CC2A1FA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035"/>
          <a:stretch/>
        </p:blipFill>
        <p:spPr>
          <a:xfrm>
            <a:off x="559837" y="844493"/>
            <a:ext cx="5195834" cy="5886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7011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chemeClr val="accent5">
              <a:lumMod val="40000"/>
              <a:lumOff val="60000"/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액자 12"/>
          <p:cNvSpPr/>
          <p:nvPr/>
        </p:nvSpPr>
        <p:spPr>
          <a:xfrm>
            <a:off x="2461726" y="2551922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89854" y="2921168"/>
            <a:ext cx="67553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/>
              <a:t>THANK YOU</a:t>
            </a:r>
            <a:endParaRPr lang="ko-KR" altLang="en-US" sz="6000" dirty="0"/>
          </a:p>
        </p:txBody>
      </p:sp>
      <p:sp>
        <p:nvSpPr>
          <p:cNvPr id="14" name="액자 13"/>
          <p:cNvSpPr/>
          <p:nvPr/>
        </p:nvSpPr>
        <p:spPr>
          <a:xfrm>
            <a:off x="2134377" y="2191138"/>
            <a:ext cx="7923245" cy="2178698"/>
          </a:xfrm>
          <a:prstGeom prst="frame">
            <a:avLst>
              <a:gd name="adj1" fmla="val 1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345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6890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1)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정의</a:t>
            </a:r>
            <a:r>
              <a:rPr lang="en-US" altLang="ko-KR" sz="3200" b="1" dirty="0">
                <a:solidFill>
                  <a:schemeClr val="tx2"/>
                </a:solidFill>
              </a:rPr>
              <a:t>,</a:t>
            </a:r>
            <a:r>
              <a:rPr lang="ko-KR" altLang="en-US" sz="3200" b="1" dirty="0">
                <a:solidFill>
                  <a:schemeClr val="tx2"/>
                </a:solidFill>
              </a:rPr>
              <a:t>표현방식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38752" y="4730718"/>
            <a:ext cx="10766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리스트 내부에서는 서로 다른 형태의 자료형도 저장이 가능함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0D9BAC6-9EF7-11C5-707B-A11816981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1145233"/>
            <a:ext cx="11004724" cy="323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567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6890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1)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정의</a:t>
            </a:r>
            <a:r>
              <a:rPr lang="en-US" altLang="ko-KR" sz="3200" b="1" dirty="0">
                <a:solidFill>
                  <a:schemeClr val="tx2"/>
                </a:solidFill>
              </a:rPr>
              <a:t>,</a:t>
            </a:r>
            <a:r>
              <a:rPr lang="ko-KR" altLang="en-US" sz="3200" b="1" dirty="0">
                <a:solidFill>
                  <a:schemeClr val="tx2"/>
                </a:solidFill>
              </a:rPr>
              <a:t>표현방식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59837" y="4156084"/>
            <a:ext cx="10766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값의 </a:t>
            </a:r>
            <a:r>
              <a:rPr lang="en-US" altLang="ko-KR" sz="2000" b="1" i="1" dirty="0">
                <a:solidFill>
                  <a:schemeClr val="tx2"/>
                </a:solidFill>
              </a:rPr>
              <a:t>(</a:t>
            </a:r>
            <a:r>
              <a:rPr lang="ko-KR" altLang="en-US" sz="2000" b="1" i="1" dirty="0">
                <a:solidFill>
                  <a:schemeClr val="tx2"/>
                </a:solidFill>
              </a:rPr>
              <a:t>형태</a:t>
            </a:r>
            <a:r>
              <a:rPr lang="en-US" altLang="ko-KR" sz="2000" b="1" i="1" dirty="0">
                <a:solidFill>
                  <a:schemeClr val="tx2"/>
                </a:solidFill>
              </a:rPr>
              <a:t>)</a:t>
            </a:r>
            <a:r>
              <a:rPr lang="ko-KR" altLang="en-US" sz="2000" b="1" i="1" dirty="0">
                <a:solidFill>
                  <a:schemeClr val="tx2"/>
                </a:solidFill>
              </a:rPr>
              <a:t>변경도 가능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5A00310-5030-B4CA-F67A-7B24AFBD8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1041432"/>
            <a:ext cx="10864294" cy="264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638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16624" y="189666"/>
            <a:ext cx="6890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1)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정의</a:t>
            </a:r>
            <a:r>
              <a:rPr lang="en-US" altLang="ko-KR" sz="3200" b="1" dirty="0">
                <a:solidFill>
                  <a:schemeClr val="tx2"/>
                </a:solidFill>
              </a:rPr>
              <a:t>,</a:t>
            </a:r>
            <a:r>
              <a:rPr lang="ko-KR" altLang="en-US" sz="3200" b="1" dirty="0">
                <a:solidFill>
                  <a:schemeClr val="tx2"/>
                </a:solidFill>
              </a:rPr>
              <a:t>표현방식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59837" y="5457849"/>
            <a:ext cx="10766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for </a:t>
            </a:r>
            <a:r>
              <a:rPr lang="ko-KR" altLang="en-US" sz="2000" b="1" i="1" dirty="0">
                <a:solidFill>
                  <a:schemeClr val="tx2"/>
                </a:solidFill>
              </a:rPr>
              <a:t>반복문에서 많이 다루어 보았음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48B7D0D-2C55-16C1-7643-20626B484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1000041"/>
            <a:ext cx="9709524" cy="410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76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1)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정의</a:t>
            </a:r>
            <a:r>
              <a:rPr lang="en-US" altLang="ko-KR" sz="3200" b="1" dirty="0">
                <a:solidFill>
                  <a:schemeClr val="tx2"/>
                </a:solidFill>
              </a:rPr>
              <a:t>,</a:t>
            </a:r>
            <a:r>
              <a:rPr lang="ko-KR" altLang="en-US" sz="3200" b="1" dirty="0">
                <a:solidFill>
                  <a:schemeClr val="tx2"/>
                </a:solidFill>
              </a:rPr>
              <a:t>표현방식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59837" y="5683140"/>
            <a:ext cx="10766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일반적으로 리스트를 지정하면 첨자 </a:t>
            </a:r>
            <a:r>
              <a:rPr lang="en-US" altLang="ko-KR" sz="2000" b="1" i="1" dirty="0">
                <a:solidFill>
                  <a:schemeClr val="tx2"/>
                </a:solidFill>
              </a:rPr>
              <a:t>0</a:t>
            </a:r>
            <a:r>
              <a:rPr lang="ko-KR" altLang="en-US" sz="2000" b="1" i="1" dirty="0">
                <a:solidFill>
                  <a:schemeClr val="tx2"/>
                </a:solidFill>
              </a:rPr>
              <a:t>부터 </a:t>
            </a:r>
            <a:r>
              <a:rPr lang="en-US" altLang="ko-KR" sz="2000" b="1" i="1" dirty="0">
                <a:solidFill>
                  <a:schemeClr val="tx2"/>
                </a:solidFill>
              </a:rPr>
              <a:t>~ (n-1)</a:t>
            </a:r>
            <a:r>
              <a:rPr lang="ko-KR" altLang="en-US" sz="2000" b="1" i="1" dirty="0">
                <a:solidFill>
                  <a:schemeClr val="tx2"/>
                </a:solidFill>
              </a:rPr>
              <a:t>까지의 변수로 지정</a:t>
            </a:r>
            <a:endParaRPr lang="en-US" altLang="ko-KR" sz="2000" b="1" i="1" dirty="0">
              <a:solidFill>
                <a:schemeClr val="tx2"/>
              </a:solidFill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i="1" dirty="0">
                <a:solidFill>
                  <a:schemeClr val="tx2"/>
                </a:solidFill>
              </a:rPr>
              <a:t>하지만 역방향으로 </a:t>
            </a:r>
            <a:r>
              <a:rPr lang="en-US" altLang="ko-KR" sz="2000" b="1" i="1" dirty="0">
                <a:solidFill>
                  <a:schemeClr val="tx2"/>
                </a:solidFill>
              </a:rPr>
              <a:t>–n ~ -1</a:t>
            </a:r>
            <a:r>
              <a:rPr lang="ko-KR" altLang="en-US" sz="2000" b="1" i="1" dirty="0">
                <a:solidFill>
                  <a:schemeClr val="tx2"/>
                </a:solidFill>
              </a:rPr>
              <a:t>로 지정도 가능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C713052-9E93-2F40-2BE3-BA08845B7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6" y="877941"/>
            <a:ext cx="8248249" cy="461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232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1)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정의</a:t>
            </a:r>
            <a:r>
              <a:rPr lang="en-US" altLang="ko-KR" sz="3200" b="1" dirty="0">
                <a:solidFill>
                  <a:schemeClr val="tx2"/>
                </a:solidFill>
              </a:rPr>
              <a:t>,</a:t>
            </a:r>
            <a:r>
              <a:rPr lang="ko-KR" altLang="en-US" sz="3200" b="1" dirty="0">
                <a:solidFill>
                  <a:schemeClr val="tx2"/>
                </a:solidFill>
              </a:rPr>
              <a:t>표현방식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59837" y="1186654"/>
            <a:ext cx="10766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리스트의 첨자는 </a:t>
            </a:r>
            <a:r>
              <a:rPr lang="en-US" altLang="ko-KR" sz="2000" b="1" i="1" dirty="0">
                <a:solidFill>
                  <a:schemeClr val="tx2"/>
                </a:solidFill>
              </a:rPr>
              <a:t>[</a:t>
            </a:r>
            <a:r>
              <a:rPr lang="en-US" altLang="ko-KR" sz="2000" b="1" i="1" dirty="0" err="1">
                <a:solidFill>
                  <a:schemeClr val="tx2"/>
                </a:solidFill>
              </a:rPr>
              <a:t>begin:end:step</a:t>
            </a:r>
            <a:r>
              <a:rPr lang="en-US" altLang="ko-KR" sz="2000" b="1" i="1" dirty="0">
                <a:solidFill>
                  <a:schemeClr val="tx2"/>
                </a:solidFill>
              </a:rPr>
              <a:t>]</a:t>
            </a:r>
            <a:r>
              <a:rPr lang="ko-KR" altLang="en-US" sz="2000" b="1" i="1" dirty="0">
                <a:solidFill>
                  <a:schemeClr val="tx2"/>
                </a:solidFill>
              </a:rPr>
              <a:t>으로 표현 가능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47DA91-4F57-824F-35D2-EC8EF4A37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1785407"/>
            <a:ext cx="6465880" cy="83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65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42042"/>
            <a:ext cx="12192000" cy="6858000"/>
          </a:xfrm>
          <a:prstGeom prst="rect">
            <a:avLst/>
          </a:prstGeom>
          <a:solidFill>
            <a:srgbClr val="066AB5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11202954" y="373225"/>
            <a:ext cx="796213" cy="195943"/>
            <a:chOff x="11202954" y="373225"/>
            <a:chExt cx="796213" cy="195943"/>
          </a:xfrm>
        </p:grpSpPr>
        <p:sp>
          <p:nvSpPr>
            <p:cNvPr id="14" name="순서도: 연결자 13"/>
            <p:cNvSpPr/>
            <p:nvPr/>
          </p:nvSpPr>
          <p:spPr>
            <a:xfrm>
              <a:off x="1179389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연결자 14"/>
            <p:cNvSpPr/>
            <p:nvPr/>
          </p:nvSpPr>
          <p:spPr>
            <a:xfrm>
              <a:off x="11498424" y="373225"/>
              <a:ext cx="205273" cy="195943"/>
            </a:xfrm>
            <a:prstGeom prst="flowChartConnecto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연결자 15"/>
            <p:cNvSpPr/>
            <p:nvPr/>
          </p:nvSpPr>
          <p:spPr>
            <a:xfrm>
              <a:off x="11202954" y="373225"/>
              <a:ext cx="205273" cy="195943"/>
            </a:xfrm>
            <a:prstGeom prst="flowChartConnector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" name="직선 연결선 2"/>
          <p:cNvCxnSpPr/>
          <p:nvPr/>
        </p:nvCxnSpPr>
        <p:spPr>
          <a:xfrm>
            <a:off x="559837" y="755783"/>
            <a:ext cx="10506269" cy="1865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9795" y="186612"/>
            <a:ext cx="9094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2"/>
                </a:solidFill>
              </a:rPr>
              <a:t>1) </a:t>
            </a:r>
            <a:r>
              <a:rPr lang="ko-KR" altLang="en-US" sz="3200" b="1" dirty="0">
                <a:solidFill>
                  <a:schemeClr val="tx2"/>
                </a:solidFill>
              </a:rPr>
              <a:t>리스트 </a:t>
            </a:r>
            <a:r>
              <a:rPr lang="en-US" altLang="ko-KR" sz="3200" b="1" dirty="0">
                <a:solidFill>
                  <a:schemeClr val="tx2"/>
                </a:solidFill>
              </a:rPr>
              <a:t>- </a:t>
            </a:r>
            <a:r>
              <a:rPr lang="ko-KR" altLang="en-US" sz="3200" b="1" dirty="0">
                <a:solidFill>
                  <a:schemeClr val="tx2"/>
                </a:solidFill>
              </a:rPr>
              <a:t>정의</a:t>
            </a:r>
            <a:r>
              <a:rPr lang="en-US" altLang="ko-KR" sz="3200" b="1" dirty="0">
                <a:solidFill>
                  <a:schemeClr val="tx2"/>
                </a:solidFill>
              </a:rPr>
              <a:t>,</a:t>
            </a:r>
            <a:r>
              <a:rPr lang="ko-KR" altLang="en-US" sz="3200" b="1" dirty="0">
                <a:solidFill>
                  <a:schemeClr val="tx2"/>
                </a:solidFill>
              </a:rPr>
              <a:t>표현방식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814FF-3ABB-1F0B-2BD3-31F4BB57E073}"/>
              </a:ext>
            </a:extLst>
          </p:cNvPr>
          <p:cNvSpPr txBox="1"/>
          <p:nvPr/>
        </p:nvSpPr>
        <p:spPr>
          <a:xfrm>
            <a:off x="559837" y="5672960"/>
            <a:ext cx="10766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i="1" dirty="0">
                <a:solidFill>
                  <a:schemeClr val="tx2"/>
                </a:solidFill>
              </a:rPr>
              <a:t>=&gt; </a:t>
            </a:r>
            <a:r>
              <a:rPr lang="ko-KR" altLang="en-US" sz="2000" b="1" i="1" dirty="0">
                <a:solidFill>
                  <a:schemeClr val="tx2"/>
                </a:solidFill>
              </a:rPr>
              <a:t>첨자가 </a:t>
            </a:r>
            <a:r>
              <a:rPr lang="en-US" altLang="ko-KR" sz="2000" b="1" i="1" dirty="0">
                <a:solidFill>
                  <a:schemeClr val="tx2"/>
                </a:solidFill>
              </a:rPr>
              <a:t>0</a:t>
            </a:r>
            <a:r>
              <a:rPr lang="ko-KR" altLang="en-US" sz="2000" b="1" i="1" dirty="0">
                <a:solidFill>
                  <a:schemeClr val="tx2"/>
                </a:solidFill>
              </a:rPr>
              <a:t>부터 시작하고</a:t>
            </a:r>
            <a:r>
              <a:rPr lang="en-US" altLang="ko-KR" sz="2000" b="1" i="1" dirty="0">
                <a:solidFill>
                  <a:schemeClr val="tx2"/>
                </a:solidFill>
              </a:rPr>
              <a:t>, end </a:t>
            </a:r>
            <a:r>
              <a:rPr lang="ko-KR" altLang="en-US" sz="2000" b="1" i="1" dirty="0">
                <a:solidFill>
                  <a:schemeClr val="tx2"/>
                </a:solidFill>
              </a:rPr>
              <a:t>값은 그 값보다 작을 때까지 임에 주의할 것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5F3ACAC-B972-1173-69E7-B136BE03F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934207"/>
            <a:ext cx="10269602" cy="458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58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641</Words>
  <Application>Microsoft Office PowerPoint</Application>
  <PresentationFormat>와이드스크린</PresentationFormat>
  <Paragraphs>77</Paragraphs>
  <Slides>36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0" baseType="lpstr">
      <vt:lpstr>맑은 고딕</vt:lpstr>
      <vt:lpstr>Arial</vt:lpstr>
      <vt:lpstr>Symbol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yeeyin96@nate.com</cp:lastModifiedBy>
  <cp:revision>46</cp:revision>
  <dcterms:created xsi:type="dcterms:W3CDTF">2020-08-12T09:08:44Z</dcterms:created>
  <dcterms:modified xsi:type="dcterms:W3CDTF">2023-05-04T14:16:35Z</dcterms:modified>
</cp:coreProperties>
</file>

<file path=docProps/thumbnail.jpeg>
</file>